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79" r:id="rId18"/>
  </p:sldIdLst>
  <p:sldSz cx="9144000" cy="6858000" type="screen4x3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0D21BB-CABF-489D-86EC-0A8C8732576E}">
  <a:tblStyle styleId="{2A0D21BB-CABF-489D-86EC-0A8C87325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495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7e7cf66bd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7e7cf66bd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7e7cf66bd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7e7cf66bd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7e7cf66bd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7e7cf66bd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7e7cf66bd_1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7e7cf66bd_1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5e3b4e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5e3b4e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e7cf66bd_1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7e7cf66bd_1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7e7cf66bd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7e7cf66bd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7e7cf66bd_1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7e7cf66bd_1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e0c0e7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e0c0e7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7e7cf66bd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7e7cf66bd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7e7cf66b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7e7cf66b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7e7cf66bd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7e7cf66bd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7e7cf66bd_1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7e7cf66bd_1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e0c0e71e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e0c0e71e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7e0c0e71e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7e0c0e71e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7e7cf66bd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7e7cf66bd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6055" b="16055"/>
          <a:stretch/>
        </p:blipFill>
        <p:spPr>
          <a:xfrm>
            <a:off x="0" y="650433"/>
            <a:ext cx="9144005" cy="620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226550" y="104667"/>
            <a:ext cx="2892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TRIES  </a:t>
            </a:r>
            <a:r>
              <a:rPr lang="es-419" sz="600" b="1">
                <a:latin typeface="Raleway"/>
                <a:ea typeface="Raleway"/>
                <a:cs typeface="Raleway"/>
                <a:sym typeface="Raleway"/>
              </a:rPr>
              <a:t>Algoritmos y Programacion II (75.41)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307924" y="104667"/>
            <a:ext cx="2611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latin typeface="Raleway"/>
                <a:ea typeface="Raleway"/>
                <a:cs typeface="Raleway"/>
                <a:sym typeface="Raleway"/>
              </a:rPr>
              <a:t>Docente</a:t>
            </a:r>
            <a:r>
              <a:rPr lang="es-419" sz="600" b="1">
                <a:latin typeface="Raleway"/>
                <a:ea typeface="Raleway"/>
                <a:cs typeface="Raleway"/>
                <a:sym typeface="Raleway"/>
              </a:rPr>
              <a:t>: Lic. Andres Juarez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10" name="Google Shape;110;p11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1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1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1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23" name="Google Shape;123;p12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2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2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2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0" name="Google Shape;130;p13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13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3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3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4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41" name="Google Shape;141;p14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14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4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47" name="Google Shape;147;p15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5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5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5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308150" y="1758200"/>
            <a:ext cx="71100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226550" y="104667"/>
            <a:ext cx="7221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Tries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59992" y="104667"/>
            <a:ext cx="2100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Curso </a:t>
            </a:r>
            <a:r>
              <a:rPr lang="es-419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Algoritmos y programación II (75.41)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7276837" y="104667"/>
            <a:ext cx="16431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Docente:  Andres Juarez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63" name="Google Shape;163;p17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17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7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7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9144000" cy="62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5" name="Google Shape;25;p3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3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5" name="Google Shape;35;p4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4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7" name="Google Shape;47;p5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5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5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4" name="Google Shape;54;p6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6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6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729450" y="1424867"/>
            <a:ext cx="76887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650433"/>
            <a:ext cx="9143999" cy="62075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63" name="Google Shape;63;p7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7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7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7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9450" y="2741833"/>
            <a:ext cx="58875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77" name="Google Shape;77;p8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8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8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8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88" name="Google Shape;88;p9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9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9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9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00" name="Google Shape;100;p10">
            <a:hlinkClick r:id="" action="ppaction://noaction"/>
          </p:cNvPr>
          <p:cNvSpPr/>
          <p:nvPr/>
        </p:nvSpPr>
        <p:spPr>
          <a:xfrm>
            <a:off x="8280450" y="0"/>
            <a:ext cx="8634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0">
            <a:hlinkClick r:id="" action="ppaction://noaction"/>
          </p:cNvPr>
          <p:cNvCxnSpPr/>
          <p:nvPr/>
        </p:nvCxnSpPr>
        <p:spPr>
          <a:xfrm>
            <a:off x="8598817" y="2884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0">
            <a:hlinkClick r:id="" action="ppaction://noaction"/>
          </p:cNvPr>
          <p:cNvCxnSpPr/>
          <p:nvPr/>
        </p:nvCxnSpPr>
        <p:spPr>
          <a:xfrm>
            <a:off x="8598817" y="33351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0">
            <a:hlinkClick r:id="" action="ppaction://noaction"/>
          </p:cNvPr>
          <p:cNvCxnSpPr/>
          <p:nvPr/>
        </p:nvCxnSpPr>
        <p:spPr>
          <a:xfrm>
            <a:off x="8598817" y="378567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 xmlns:mc="http://schemas.openxmlformats.org/markup-compatibility/2006" xmlns:p14="http://schemas.microsoft.com/office/powerpoint/2010/main">
    <mc:Choice Requires="p14">
      <p:transition spd="slow" p14:dur="1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s.wikipedia.org/wiki/%C3%81rbol_(programaci%C3%B3n)" TargetMode="External"/><Relationship Id="rId4" Type="http://schemas.openxmlformats.org/officeDocument/2006/relationships/hyperlink" Target="https://es.wikipedia.org/wiki/Estructura_de_dato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ctrTitle"/>
          </p:nvPr>
        </p:nvSpPr>
        <p:spPr>
          <a:xfrm>
            <a:off x="653250" y="1549200"/>
            <a:ext cx="3183300" cy="10479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3F3F3"/>
                </a:solidFill>
              </a:rPr>
              <a:t>//</a:t>
            </a:r>
            <a:r>
              <a:rPr lang="es-419" sz="4800">
                <a:solidFill>
                  <a:srgbClr val="FFFFFF"/>
                </a:solidFill>
              </a:rPr>
              <a:t> </a:t>
            </a:r>
            <a:r>
              <a:rPr lang="es-419" sz="4800">
                <a:solidFill>
                  <a:srgbClr val="000000"/>
                </a:solidFill>
              </a:rPr>
              <a:t>TRIES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72" name="Google Shape;172;p18"/>
          <p:cNvGrpSpPr/>
          <p:nvPr/>
        </p:nvGrpSpPr>
        <p:grpSpPr>
          <a:xfrm>
            <a:off x="653253" y="1329048"/>
            <a:ext cx="1432768" cy="67917"/>
            <a:chOff x="4580561" y="2589004"/>
            <a:chExt cx="1064464" cy="25200"/>
          </a:xfrm>
        </p:grpSpPr>
        <p:sp>
          <p:nvSpPr>
            <p:cNvPr id="173" name="Google Shape;173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600" y="5912030"/>
            <a:ext cx="491075" cy="4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875" y="3224848"/>
            <a:ext cx="5650225" cy="31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ctrTitle"/>
          </p:nvPr>
        </p:nvSpPr>
        <p:spPr>
          <a:xfrm>
            <a:off x="255450" y="2468071"/>
            <a:ext cx="8633100" cy="3573383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88900" lvl="0">
              <a:lnSpc>
                <a:spcPct val="125000"/>
              </a:lnSpc>
            </a:pPr>
            <a:r>
              <a:rPr lang="es-419" sz="14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buscar(string palabra){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Nodo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nodo_buscado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buscar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(palabra, 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raiz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nodo_buscado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nodo_buscado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es_fin_palabra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Nodo*</a:t>
            </a:r>
            <a:r>
              <a:rPr lang="es-419" sz="14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buscar</a:t>
            </a:r>
            <a:r>
              <a:rPr lang="es-419" sz="14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(string</a:t>
            </a:r>
            <a:r>
              <a:rPr lang="es-419" sz="14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palabra, Nodo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actual, int posicion ){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((actual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(palabra.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posicion))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actual;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actual = 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get_hijo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orden_alfabetico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(palabra[posicion]));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return buscar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(palabra, actual, posicion + 1);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sz="1400" dirty="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ctrTitle"/>
          </p:nvPr>
        </p:nvSpPr>
        <p:spPr>
          <a:xfrm>
            <a:off x="727950" y="816545"/>
            <a:ext cx="76881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BÚSQUEDA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ctrTitle"/>
          </p:nvPr>
        </p:nvSpPr>
        <p:spPr>
          <a:xfrm>
            <a:off x="311813" y="1902868"/>
            <a:ext cx="8435676" cy="44052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0795"/>
              </a:lnSpc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insertar(string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palabra){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puntero_actual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raiz;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nivel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nivel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palabra.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nivel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posicion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orden_alfabetico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(palabra[nivel]);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(puntero_actual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get_hijo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(posicion)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419" sz="11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puntero_actual </a:t>
            </a:r>
            <a:r>
              <a:rPr lang="es-419" sz="11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s-419" sz="11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set_hijo</a:t>
            </a:r>
            <a:r>
              <a:rPr lang="es-419" sz="11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(posicion, </a:t>
            </a:r>
            <a:r>
              <a:rPr lang="es-419" sz="11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1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Nodo(puntero_actual, palabra[nivel]));</a:t>
            </a:r>
            <a:r>
              <a:rPr lang="es-419" sz="11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puntero_actual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puntero_actual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get_hijo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(posicion);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puntero_actual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set_fin_palabra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dirty="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ctrTitle"/>
          </p:nvPr>
        </p:nvSpPr>
        <p:spPr>
          <a:xfrm>
            <a:off x="727950" y="816545"/>
            <a:ext cx="76881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INSERCIÓN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>
            <a:spLocks noGrp="1"/>
          </p:cNvSpPr>
          <p:nvPr>
            <p:ph type="ctrTitle"/>
          </p:nvPr>
        </p:nvSpPr>
        <p:spPr>
          <a:xfrm>
            <a:off x="106532" y="1870500"/>
            <a:ext cx="8939814" cy="46167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borrar(string palabra){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Nodo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ultimo_nodo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buscar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(palabra, 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raiz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0795"/>
              </a:lnSpc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(ultimo_nodo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ultimo_nodo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set_fin_palabra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       eliminar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ultimo_nodo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dirty="0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419" sz="1400" b="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eliminar(Nodo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actual){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AE81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actual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 -&gt;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tiene_hijos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es_fin_palabra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()){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padre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actual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get_padre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b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padre </a:t>
            </a:r>
            <a:r>
              <a:rPr lang="es-419" sz="14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eliminar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(actual);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        eliminar</a:t>
            </a: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(padre);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 	</a:t>
            </a:r>
            <a:endParaRPr sz="14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ctrTitle"/>
          </p:nvPr>
        </p:nvSpPr>
        <p:spPr>
          <a:xfrm>
            <a:off x="727950" y="816545"/>
            <a:ext cx="76881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BORRADO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ctrTitle"/>
          </p:nvPr>
        </p:nvSpPr>
        <p:spPr>
          <a:xfrm>
            <a:off x="307325" y="830650"/>
            <a:ext cx="7215000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Ternary Search Trie (T.S.T.)</a:t>
            </a: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650" y="1969250"/>
            <a:ext cx="2134950" cy="46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843575" y="1969250"/>
            <a:ext cx="48549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>
                <a:latin typeface="Raleway"/>
                <a:ea typeface="Raleway"/>
                <a:cs typeface="Raleway"/>
                <a:sym typeface="Raleway"/>
              </a:rPr>
              <a:t>Nuevo problema:</a:t>
            </a:r>
            <a:r>
              <a:rPr lang="es-419" sz="2400">
                <a:latin typeface="Raleway"/>
                <a:ea typeface="Raleway"/>
                <a:cs typeface="Raleway"/>
                <a:sym typeface="Raleway"/>
              </a:rPr>
              <a:t> Reducir la cantidad de memoria usada por un trie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ctrTitle"/>
          </p:nvPr>
        </p:nvSpPr>
        <p:spPr>
          <a:xfrm>
            <a:off x="339025" y="813750"/>
            <a:ext cx="4855500" cy="1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(TSTs)</a:t>
            </a:r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25" y="1689400"/>
            <a:ext cx="2261300" cy="49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432475" y="2011505"/>
            <a:ext cx="4668600" cy="3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latin typeface="Raleway"/>
                <a:ea typeface="Raleway"/>
                <a:cs typeface="Raleway"/>
                <a:sym typeface="Raleway"/>
              </a:rPr>
              <a:t>Una búsqueda fallida se produce si se encuentra un NULL en su recorrido; o con una búsqueda hallada si el nodo donde la búsqueda termina es un fin de palabra.</a:t>
            </a:r>
            <a:endParaRPr sz="2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3" y="603500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>
            <a:spLocks noGrp="1"/>
          </p:cNvSpPr>
          <p:nvPr>
            <p:ph type="ctrTitle"/>
          </p:nvPr>
        </p:nvSpPr>
        <p:spPr>
          <a:xfrm>
            <a:off x="175900" y="683945"/>
            <a:ext cx="7902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EJERCICIO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490875" y="2144900"/>
            <a:ext cx="8216700" cy="4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Crear un TRIE con las siguientes palabras: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GASTAR, GUISO, ABEJA, ABACO, LUZ, LENTO, ACERCO,     ALISAR, ABEJORRO, LUDO, LEO, ALA, ACERCAR, GUSTO, LUMINOSO, LEER, ALABAR, LENTITUD, GASTO.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A dicho TRIE, agregarle las palabras: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ACELERAR, GUERRA, SOBRE, SOBRINO, TITAN.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50" y="603513"/>
            <a:ext cx="9143675" cy="6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4">
            <a:alphaModFix/>
          </a:blip>
          <a:srcRect l="15169" t="28903" r="39548" b="11069"/>
          <a:stretch/>
        </p:blipFill>
        <p:spPr>
          <a:xfrm>
            <a:off x="1077775" y="1237625"/>
            <a:ext cx="6988426" cy="52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50" y="603513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 l="14826" t="31200" r="29624" b="14166"/>
          <a:stretch/>
        </p:blipFill>
        <p:spPr>
          <a:xfrm>
            <a:off x="505100" y="1514225"/>
            <a:ext cx="8229998" cy="455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850"/>
            <a:ext cx="9144003" cy="62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205300" y="931900"/>
            <a:ext cx="5096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DEFINICIÓN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42675" y="1650400"/>
            <a:ext cx="8693100" cy="21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s-419" sz="1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</a:t>
            </a:r>
            <a:r>
              <a:rPr lang="es-419" sz="18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trie</a:t>
            </a:r>
            <a:r>
              <a:rPr lang="es-419" sz="1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es una estructura muy útil para resolver problemas asociados con strings.</a:t>
            </a:r>
            <a:r>
              <a:rPr lang="es-419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Lo podemos definir  como una </a:t>
            </a:r>
            <a:r>
              <a:rPr lang="es-419" sz="18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estructura de datos</a:t>
            </a:r>
            <a:r>
              <a:rPr lang="es-419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 tipo </a:t>
            </a:r>
            <a:r>
              <a:rPr lang="es-419" sz="18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árbol</a:t>
            </a:r>
            <a:r>
              <a:rPr lang="es-419" sz="18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endParaRPr lang="es-419"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endParaRPr lang="es-419"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endParaRPr lang="es-419"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s-419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 información almacenada en un trie es un </a:t>
            </a:r>
            <a:r>
              <a:rPr lang="es-419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conjunto de claves</a:t>
            </a:r>
            <a:r>
              <a:rPr lang="es-419" sz="1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donde una clave es un símbolo perteneciente a un alfabeto determinado. </a:t>
            </a: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205300" y="4977552"/>
            <a:ext cx="8514300" cy="14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</a:pPr>
            <a:r>
              <a:rPr lang="es-419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 muy útil para conseguir </a:t>
            </a:r>
            <a:r>
              <a:rPr lang="es-419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búsquedas eficientes en repositorios de datos muy voluminosos</a:t>
            </a:r>
            <a:r>
              <a:rPr lang="es-419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La forma en la que se almacena la información permite hacer </a:t>
            </a:r>
            <a:r>
              <a:rPr lang="es-419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búsquedas eficientes de cadenas que comparten prefijos</a:t>
            </a:r>
            <a:r>
              <a:rPr lang="es-419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-3512" y="626675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>
            <a:spLocks noGrp="1"/>
          </p:cNvSpPr>
          <p:nvPr>
            <p:ph type="ctrTitle"/>
          </p:nvPr>
        </p:nvSpPr>
        <p:spPr>
          <a:xfrm>
            <a:off x="734925" y="2517875"/>
            <a:ext cx="7678800" cy="8274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0">
                <a:solidFill>
                  <a:schemeClr val="lt1"/>
                </a:solidFill>
              </a:rPr>
              <a:t>Dada una colección de palabras sé quiere saber si una palabra en particular se encuentra o no en dicha colección.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ctrTitle"/>
          </p:nvPr>
        </p:nvSpPr>
        <p:spPr>
          <a:xfrm>
            <a:off x="724275" y="881320"/>
            <a:ext cx="76881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    ¿CÓMO SURGIÓ?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ctrTitle"/>
          </p:nvPr>
        </p:nvSpPr>
        <p:spPr>
          <a:xfrm>
            <a:off x="5914150" y="4167625"/>
            <a:ext cx="2466300" cy="4989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0">
                <a:solidFill>
                  <a:schemeClr val="lt1"/>
                </a:solidFill>
              </a:rPr>
              <a:t>BÚSQUEDA BINARIA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ctrTitle"/>
          </p:nvPr>
        </p:nvSpPr>
        <p:spPr>
          <a:xfrm>
            <a:off x="730275" y="4167620"/>
            <a:ext cx="3087600" cy="5289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0">
                <a:solidFill>
                  <a:schemeClr val="lt1"/>
                </a:solidFill>
              </a:rPr>
              <a:t>BÚSQUEDA SECUENCIAL</a:t>
            </a:r>
            <a:endParaRPr sz="180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ctrTitle"/>
          </p:nvPr>
        </p:nvSpPr>
        <p:spPr>
          <a:xfrm>
            <a:off x="3445550" y="5230450"/>
            <a:ext cx="2831400" cy="4989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0">
                <a:solidFill>
                  <a:schemeClr val="lt1"/>
                </a:solidFill>
              </a:rPr>
              <a:t>BÚSQUEDA EN UN TRIE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6" name="Google Shape;196;p20"/>
          <p:cNvCxnSpPr>
            <a:endCxn id="194" idx="0"/>
          </p:cNvCxnSpPr>
          <p:nvPr/>
        </p:nvCxnSpPr>
        <p:spPr>
          <a:xfrm flipH="1">
            <a:off x="2274075" y="3340220"/>
            <a:ext cx="815700" cy="8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0"/>
          <p:cNvCxnSpPr/>
          <p:nvPr/>
        </p:nvCxnSpPr>
        <p:spPr>
          <a:xfrm flipH="1">
            <a:off x="4860013" y="3396875"/>
            <a:ext cx="12000" cy="18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0"/>
          <p:cNvCxnSpPr>
            <a:endCxn id="193" idx="0"/>
          </p:cNvCxnSpPr>
          <p:nvPr/>
        </p:nvCxnSpPr>
        <p:spPr>
          <a:xfrm>
            <a:off x="6504700" y="3339925"/>
            <a:ext cx="642600" cy="82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9" name="Google Shape;199;p20" descr="Resultado de imagen para emoji pensativo stick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350" y="920675"/>
            <a:ext cx="717550" cy="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3" y="623225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681150" y="1661125"/>
            <a:ext cx="7781700" cy="4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El </a:t>
            </a:r>
            <a:r>
              <a:rPr lang="es-419" sz="2000" b="1">
                <a:latin typeface="Raleway"/>
                <a:ea typeface="Raleway"/>
                <a:cs typeface="Raleway"/>
                <a:sym typeface="Raleway"/>
              </a:rPr>
              <a:t>trie</a:t>
            </a: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 resuelve este problema eficientemente, ya que tanto agregar como buscar una palabra es O(|s|) donde |s| es la cantidad de caracteres de la palabra s.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Funciona como un árbol ordenado, donde cada nodo representa un carácter de una palabra insertada en el </a:t>
            </a:r>
            <a:r>
              <a:rPr lang="es-419" sz="2000" b="1">
                <a:latin typeface="Raleway"/>
                <a:ea typeface="Raleway"/>
                <a:cs typeface="Raleway"/>
                <a:sym typeface="Raleway"/>
              </a:rPr>
              <a:t>trie</a:t>
            </a: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, y los nodos hijos de este son caracteres que aparecen después de él en la palabra.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La raíz del árbol es el carácter vacío, ya que se puede considerar que este aparece al principio de cualquier palabra.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3" y="603500"/>
            <a:ext cx="9143675" cy="6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l="31178" t="17803" r="14092" b="3031"/>
          <a:stretch/>
        </p:blipFill>
        <p:spPr>
          <a:xfrm>
            <a:off x="1167075" y="1013848"/>
            <a:ext cx="6809852" cy="55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63" y="606563"/>
            <a:ext cx="9143675" cy="625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876" y="874678"/>
            <a:ext cx="4474300" cy="57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3" y="603500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351275" y="1088633"/>
            <a:ext cx="2284500" cy="646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>
                <a:latin typeface="Raleway"/>
                <a:ea typeface="Raleway"/>
                <a:cs typeface="Raleway"/>
                <a:sym typeface="Raleway"/>
              </a:rPr>
              <a:t>VENTAJAS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30000" y="2019242"/>
            <a:ext cx="90840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15599" lvl="0" indent="-25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s-419" sz="1600" dirty="0">
                <a:latin typeface="Raleway"/>
                <a:ea typeface="Raleway"/>
                <a:cs typeface="Raleway"/>
                <a:sym typeface="Raleway"/>
              </a:rPr>
              <a:t>Búsqueda de claves más rápida. La búsqueda de una clave de longitud </a:t>
            </a:r>
            <a:r>
              <a:rPr lang="es-419" sz="1600" b="1" dirty="0"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s-419" sz="1600" dirty="0">
                <a:latin typeface="Raleway"/>
                <a:ea typeface="Raleway"/>
                <a:cs typeface="Raleway"/>
                <a:sym typeface="Raleway"/>
              </a:rPr>
              <a:t> tendrá en el peor de los casos un coste de </a:t>
            </a:r>
            <a:r>
              <a:rPr lang="es-419" sz="1600" b="1" dirty="0">
                <a:latin typeface="Raleway"/>
                <a:ea typeface="Raleway"/>
                <a:cs typeface="Raleway"/>
                <a:sym typeface="Raleway"/>
              </a:rPr>
              <a:t>O(M)</a:t>
            </a:r>
            <a:r>
              <a:rPr lang="es-419" sz="1600" dirty="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615599" lvl="0" indent="-25999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s-419" sz="1600" dirty="0">
                <a:latin typeface="Raleway"/>
                <a:ea typeface="Raleway"/>
                <a:cs typeface="Raleway"/>
                <a:sym typeface="Raleway"/>
              </a:rPr>
              <a:t>Permite imprimir todas las palabras almacenadas en el trie en orden alfabético  fácilmente.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615599" lvl="0" indent="-15839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615599" lvl="0" indent="-259999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s-419" sz="1600" dirty="0">
                <a:latin typeface="Raleway"/>
                <a:ea typeface="Raleway"/>
                <a:cs typeface="Raleway"/>
                <a:sym typeface="Raleway"/>
              </a:rPr>
              <a:t>Mejor funcionamiento para algoritmos de búsqueda y autocompletado.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379750" y="4348750"/>
            <a:ext cx="2018100" cy="691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>
                <a:latin typeface="Raleway"/>
                <a:ea typeface="Raleway"/>
                <a:cs typeface="Raleway"/>
                <a:sym typeface="Raleway"/>
              </a:rPr>
              <a:t>CONTRAS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38850" y="5415567"/>
            <a:ext cx="84594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s-419" sz="1600">
                <a:latin typeface="Raleway"/>
                <a:ea typeface="Raleway"/>
                <a:cs typeface="Raleway"/>
                <a:sym typeface="Raleway"/>
              </a:rPr>
              <a:t>Gran costo espacial (muchos nodos con vacío) 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24" descr="Resultado de imagen para ventaja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825" y="4348750"/>
            <a:ext cx="2717650" cy="16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163" y="603500"/>
            <a:ext cx="9143675" cy="62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>
            <a:spLocks noGrp="1"/>
          </p:cNvSpPr>
          <p:nvPr>
            <p:ph type="ctrTitle"/>
          </p:nvPr>
        </p:nvSpPr>
        <p:spPr>
          <a:xfrm>
            <a:off x="72800" y="708100"/>
            <a:ext cx="87363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0000"/>
                </a:solidFill>
              </a:rPr>
              <a:t>Utilidades</a:t>
            </a:r>
            <a:br>
              <a:rPr lang="es-E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726" y="2023850"/>
            <a:ext cx="2373300" cy="19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488" y="2023850"/>
            <a:ext cx="2752586" cy="17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647950" y="1572550"/>
            <a:ext cx="4011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latin typeface="Raleway"/>
                <a:ea typeface="Raleway"/>
                <a:cs typeface="Raleway"/>
                <a:sym typeface="Raleway"/>
              </a:rPr>
              <a:t>Procesamiento de información 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9" name="Google Shape;239;p25"/>
          <p:cNvCxnSpPr/>
          <p:nvPr/>
        </p:nvCxnSpPr>
        <p:spPr>
          <a:xfrm>
            <a:off x="160150" y="1456050"/>
            <a:ext cx="86490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/>
          <p:nvPr/>
        </p:nvSpPr>
        <p:spPr>
          <a:xfrm>
            <a:off x="5631125" y="1572550"/>
            <a:ext cx="23733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latin typeface="Raleway"/>
                <a:ea typeface="Raleway"/>
                <a:cs typeface="Raleway"/>
                <a:sym typeface="Raleway"/>
              </a:rPr>
              <a:t>Estudio genético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850" y="4779413"/>
            <a:ext cx="33718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5200025" y="4269725"/>
            <a:ext cx="3453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latin typeface="Raleway"/>
                <a:ea typeface="Raleway"/>
                <a:cs typeface="Raleway"/>
                <a:sym typeface="Raleway"/>
              </a:rPr>
              <a:t>Sistemas de programación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678975" y="4269725"/>
            <a:ext cx="3453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>
                <a:latin typeface="Raleway"/>
                <a:ea typeface="Raleway"/>
                <a:cs typeface="Raleway"/>
                <a:sym typeface="Raleway"/>
              </a:rPr>
              <a:t>Sistemas de comunicación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4" name="Google Shape;244;p25"/>
          <p:cNvGrpSpPr/>
          <p:nvPr/>
        </p:nvGrpSpPr>
        <p:grpSpPr>
          <a:xfrm>
            <a:off x="1296665" y="4865675"/>
            <a:ext cx="2218522" cy="1371575"/>
            <a:chOff x="1296665" y="4865675"/>
            <a:chExt cx="2218522" cy="1371575"/>
          </a:xfrm>
        </p:grpSpPr>
        <p:pic>
          <p:nvPicPr>
            <p:cNvPr id="245" name="Google Shape;245;p25"/>
            <p:cNvPicPr preferRelativeResize="0"/>
            <p:nvPr/>
          </p:nvPicPr>
          <p:blipFill rotWithShape="1">
            <a:blip r:embed="rId7">
              <a:alphaModFix/>
            </a:blip>
            <a:srcRect t="2253" b="2262"/>
            <a:stretch/>
          </p:blipFill>
          <p:spPr>
            <a:xfrm>
              <a:off x="1296665" y="5108079"/>
              <a:ext cx="1225530" cy="886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43613" y="4865675"/>
              <a:ext cx="1371575" cy="1371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ctrTitle"/>
          </p:nvPr>
        </p:nvSpPr>
        <p:spPr>
          <a:xfrm>
            <a:off x="4600595" y="509798"/>
            <a:ext cx="3976965" cy="2856487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Trie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200"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419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raiz;</a:t>
            </a:r>
            <a:b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Trie();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insertar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(string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palabra);</a:t>
            </a:r>
            <a:endParaRPr sz="1200"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buscar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(string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palabra);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419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borrar 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palabra);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~Trie</a:t>
            </a: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ctrTitle"/>
          </p:nvPr>
        </p:nvSpPr>
        <p:spPr>
          <a:xfrm>
            <a:off x="630845" y="1561013"/>
            <a:ext cx="76881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rgbClr val="C00000"/>
                </a:solidFill>
              </a:rPr>
              <a:t>CLASE TRIE</a:t>
            </a:r>
            <a:endParaRPr sz="1200" b="0" dirty="0">
              <a:solidFill>
                <a:srgbClr val="A6E22E"/>
              </a:solidFill>
              <a:latin typeface="Courier New"/>
              <a:ea typeface="Courier New"/>
              <a:cs typeface="Courier New"/>
            </a:endParaRPr>
          </a:p>
        </p:txBody>
      </p:sp>
      <p:sp>
        <p:nvSpPr>
          <p:cNvPr id="5" name="Google Shape;298;p32"/>
          <p:cNvSpPr txBox="1">
            <a:spLocks/>
          </p:cNvSpPr>
          <p:nvPr/>
        </p:nvSpPr>
        <p:spPr>
          <a:xfrm>
            <a:off x="129475" y="3487667"/>
            <a:ext cx="4984691" cy="3301551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5000"/>
              </a:lnSpc>
            </a:pPr>
            <a:r>
              <a:rPr lang="es-ES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s-ES"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</a:p>
          <a:p>
            <a:pPr marL="457200" indent="457200"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ES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s-ES" sz="1200" b="0" dirty="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padre;</a:t>
            </a:r>
            <a:b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Nodo</a:t>
            </a:r>
            <a:r>
              <a:rPr lang="es-ES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hijos[TAM_ALFABETO];</a:t>
            </a:r>
            <a:endParaRPr lang="es-ES" sz="1200"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457200">
              <a:lnSpc>
                <a:spcPct val="125000"/>
              </a:lnSpc>
            </a:pPr>
            <a:r>
              <a:rPr lang="es-ES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valor;</a:t>
            </a:r>
            <a:endParaRPr lang="es-ES" sz="1200" b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457200">
              <a:lnSpc>
                <a:spcPct val="125000"/>
              </a:lnSpc>
            </a:pPr>
            <a:r>
              <a:rPr lang="es-ES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es_fin_palabra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457200" indent="457200">
              <a:lnSpc>
                <a:spcPct val="125000"/>
              </a:lnSpc>
            </a:pPr>
            <a:endParaRPr lang="es-ES" sz="1200" b="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ES" sz="1200" b="0" dirty="0">
                <a:solidFill>
                  <a:srgbClr val="66D9EF"/>
                </a:solidFill>
                <a:latin typeface="Courier New"/>
                <a:ea typeface="Courier New"/>
                <a:cs typeface="Courier New"/>
                <a:sym typeface="Courier New"/>
              </a:rPr>
              <a:t>Nodo*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 err="1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get_hijo</a:t>
            </a:r>
            <a:r>
              <a:rPr lang="es-ES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posicion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ES" sz="1200" b="0" dirty="0" err="1">
                <a:solidFill>
                  <a:srgbClr val="66D9EF"/>
                </a:solidFill>
                <a:latin typeface="Courier New"/>
                <a:ea typeface="Courier New"/>
                <a:cs typeface="Courier New"/>
              </a:rPr>
              <a:t>void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s-ES" sz="1200" b="0" dirty="0" err="1">
                <a:solidFill>
                  <a:srgbClr val="A6E22E"/>
                </a:solidFill>
                <a:latin typeface="Courier New"/>
                <a:ea typeface="Courier New"/>
                <a:cs typeface="Courier New"/>
              </a:rPr>
              <a:t>set_hijo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 (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int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posicion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, Nodo</a:t>
            </a:r>
            <a:r>
              <a:rPr lang="es-ES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</a:rPr>
              <a:t>*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</a:rPr>
              <a:t> hijo);</a:t>
            </a: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ES" sz="1200" b="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1200" b="0" dirty="0">
                <a:solidFill>
                  <a:srgbClr val="A6E22E"/>
                </a:solidFill>
                <a:latin typeface="Courier New"/>
                <a:ea typeface="Courier New"/>
                <a:cs typeface="Courier New"/>
                <a:sym typeface="Courier New"/>
              </a:rPr>
              <a:t>eliminar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(Nodo</a:t>
            </a:r>
            <a:r>
              <a:rPr lang="es-ES" sz="1200" b="0" dirty="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hijo);</a:t>
            </a:r>
            <a:endParaRPr lang="es-ES" sz="1200" b="0" dirty="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ES" sz="1200" b="0" dirty="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s-ES" sz="1200" b="0" dirty="0" err="1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Getters</a:t>
            </a:r>
            <a:r>
              <a:rPr lang="es-ES" sz="1200" b="0" dirty="0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 y </a:t>
            </a:r>
            <a:r>
              <a:rPr lang="es-ES" sz="1200" b="0" dirty="0" err="1">
                <a:solidFill>
                  <a:srgbClr val="9E9E9E"/>
                </a:solidFill>
                <a:latin typeface="Courier New"/>
                <a:ea typeface="Courier New"/>
                <a:cs typeface="Courier New"/>
                <a:sym typeface="Courier New"/>
              </a:rPr>
              <a:t>setters</a:t>
            </a:r>
            <a:endParaRPr lang="es-ES" sz="1200" b="0" dirty="0">
              <a:solidFill>
                <a:srgbClr val="9E9E9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25000"/>
              </a:lnSpc>
            </a:pPr>
            <a:r>
              <a:rPr lang="es-ES" sz="1200" b="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b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s-ES" sz="1200" b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lang="es-ES" sz="1800" dirty="0">
              <a:solidFill>
                <a:srgbClr val="C27B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99;p32"/>
          <p:cNvSpPr txBox="1">
            <a:spLocks/>
          </p:cNvSpPr>
          <p:nvPr/>
        </p:nvSpPr>
        <p:spPr>
          <a:xfrm>
            <a:off x="5444258" y="4731342"/>
            <a:ext cx="76881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CLASE NODO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897</Words>
  <Application>Microsoft Office PowerPoint</Application>
  <PresentationFormat>Presentación en pantalla (4:3)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Raleway</vt:lpstr>
      <vt:lpstr>Lato</vt:lpstr>
      <vt:lpstr>Arial</vt:lpstr>
      <vt:lpstr>Courier New</vt:lpstr>
      <vt:lpstr>Streamline</vt:lpstr>
      <vt:lpstr>// TRIES</vt:lpstr>
      <vt:lpstr>Presentación de PowerPoint</vt:lpstr>
      <vt:lpstr>Dada una colección de palabras sé quiere saber si una palabra en particular se encuentra o no en dicha colección.   </vt:lpstr>
      <vt:lpstr>Presentación de PowerPoint</vt:lpstr>
      <vt:lpstr>Presentación de PowerPoint</vt:lpstr>
      <vt:lpstr>Presentación de PowerPoint</vt:lpstr>
      <vt:lpstr>Presentación de PowerPoint</vt:lpstr>
      <vt:lpstr>Utilidades  </vt:lpstr>
      <vt:lpstr>class Trie {       private: Nodo* raiz;  public: Trie(); void insertar (string palabra); bool buscar (string palabra); void borrar (string palabra); ~Trie(); }; </vt:lpstr>
      <vt:lpstr>bool Trie::buscar(string palabra){     Nodo* nodo_buscado = buscar(palabra, raiz, 0);     return (nodo_buscado != NULL &amp;&amp; (nodo_buscado -&gt; es_fin_palabra()); }  Nodo* Trie::buscar (string palabra, Nodo* actual, int posicion ){     if((actual == NULL) || (palabra.length() == posicion))  return actual;     actual = actual -&gt; get_hijo(orden_alfabetico(palabra[posicion]));     return buscar(palabra, actual, posicion + 1); } </vt:lpstr>
      <vt:lpstr>void Trie::insertar(string palabra){      Nodo* puntero_actual = raiz;      for (int nivel = 0; nivel &lt; palabra.length(); nivel++){         int posicion = orden_alfabetico(palabra[nivel]);          if (puntero_actual -&gt; get_hijo(posicion) == NULL)             puntero_actual -&gt; set_hijo(posicion, new Nodo(puntero_actual, palabra[nivel]));;           puntero_actual = puntero_actual -&gt; get_hijo(posicion);      }       puntero_actual -&gt; set_fin_palabra(true); }</vt:lpstr>
      <vt:lpstr>void Trie::borrar(string palabra){     Nodo* ultimo_nodo = buscar(palabra, raiz, 0);     if(ultimo_nodo != NULL){         ultimo_nodo -&gt; set_fin_palabra(false);         eliminar(ultimo_nodo);     } }  void Trie::eliminar(Nodo* actual){     if(actual != NULL &amp;&amp; !actual -&gt; tiene_hijos() &amp;&amp; !actual -&gt; es_fin_palabra()){         Nodo* padre = actual -&gt; get_padre();         padre -&gt; eliminar(actual);         eliminar(padre);     } }  </vt:lpstr>
      <vt:lpstr>Ternary Search Trie (T.S.T.)</vt:lpstr>
      <vt:lpstr>Búsqueda (TSTs)</vt:lpstr>
      <vt:lpstr>EJERCICIO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 TRIES</dc:title>
  <dc:creator>Daniel Marianetti</dc:creator>
  <cp:lastModifiedBy>Nicolas Marianetti</cp:lastModifiedBy>
  <cp:revision>16</cp:revision>
  <dcterms:modified xsi:type="dcterms:W3CDTF">2021-07-20T18:15:50Z</dcterms:modified>
</cp:coreProperties>
</file>